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5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6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6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6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6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6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6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6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6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6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竖排文字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竖排标题与文本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5" name="Google Shape;95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type="secHead">
  <p:cSld name="SECTION_HEAD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 type="twoObj">
  <p:cSld name="TWO_OBJECT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4" name="Google Shape;114;p1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1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6" name="Google Shape;116;p1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与标题" type="objTx">
  <p:cSld name="OBJECT_WITH_CAPTIO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2" name="Google Shape;132;p2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3" name="Google Shape;133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 type="picTx">
  <p:cSld name="PICTURE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0" name="Google Shape;140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竖排文字" type="vertTx">
  <p:cSld name="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竖排标题与文本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与标题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Relationship Id="rId4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Relationship Id="rId4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1.png"/><Relationship Id="rId4" Type="http://schemas.openxmlformats.org/officeDocument/2006/relationships/image" Target="../media/image4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1.png"/><Relationship Id="rId4" Type="http://schemas.openxmlformats.org/officeDocument/2006/relationships/image" Target="../media/image5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4.png"/><Relationship Id="rId4" Type="http://schemas.openxmlformats.org/officeDocument/2006/relationships/image" Target="../media/image6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/>
              <a:t>Wealth and consumption</a:t>
            </a:r>
            <a:endParaRPr/>
          </a:p>
        </p:txBody>
      </p:sp>
      <p:sp>
        <p:nvSpPr>
          <p:cNvPr id="160" name="Google Shape;160;p2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Haichuan Zhang</a:t>
            </a:r>
            <a:br>
              <a:rPr lang="en-US"/>
            </a:br>
            <a:r>
              <a:rPr lang="en-US"/>
              <a:t>Peilin Wang</a:t>
            </a:r>
            <a:br>
              <a:rPr lang="en-US"/>
            </a:br>
            <a:r>
              <a:rPr lang="en-US"/>
              <a:t>Zhenyang Cui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Visualization EU</a:t>
            </a:r>
            <a:endParaRPr/>
          </a:p>
        </p:txBody>
      </p:sp>
      <p:sp>
        <p:nvSpPr>
          <p:cNvPr id="219" name="Google Shape;219;p3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What can we get from these line charts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Quarter-on-Quarter Dynamics (Top Chart)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Year-over-Year Trends (Bottom Chart)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Implications: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/>
              <a:t>The relationship between housing wealth and consumption growth, while present, appears more modest and lagged than that of financial assets.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/>
              <a:t>These trends may reflect changes in wealth effects, savings behavior, or macroprudential responses across the EU.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Visualization EU</a:t>
            </a:r>
            <a:endParaRPr/>
          </a:p>
        </p:txBody>
      </p:sp>
      <p:sp>
        <p:nvSpPr>
          <p:cNvPr id="225" name="Google Shape;225;p3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Normality</a:t>
            </a:r>
            <a:endParaRPr/>
          </a:p>
        </p:txBody>
      </p:sp>
      <p:pic>
        <p:nvPicPr>
          <p:cNvPr descr="截屏2025-06-21 16.05.22" id="226" name="Google Shape;22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441575"/>
            <a:ext cx="5385435" cy="33597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截屏2025-06-21 16.05.36" id="227" name="Google Shape;22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7010" y="2484000"/>
            <a:ext cx="5385600" cy="3351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Visualization EU</a:t>
            </a:r>
            <a:endParaRPr/>
          </a:p>
        </p:txBody>
      </p:sp>
      <p:sp>
        <p:nvSpPr>
          <p:cNvPr id="233" name="Google Shape;233;p3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Normality</a:t>
            </a:r>
            <a:endParaRPr/>
          </a:p>
        </p:txBody>
      </p:sp>
      <p:pic>
        <p:nvPicPr>
          <p:cNvPr descr="截屏2025-06-21 16.06.49" id="234" name="Google Shape;23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484120"/>
            <a:ext cx="5385600" cy="31191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截屏2025-06-21 16.07.24" id="235" name="Google Shape;235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1285" y="2484120"/>
            <a:ext cx="5385600" cy="3150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Visualization EU</a:t>
            </a:r>
            <a:endParaRPr/>
          </a:p>
        </p:txBody>
      </p:sp>
      <p:sp>
        <p:nvSpPr>
          <p:cNvPr id="241" name="Google Shape;241;p3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Normality of growth rate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截屏2025-06-21 16.08.41" id="242" name="Google Shape;24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720340"/>
            <a:ext cx="5385600" cy="32154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截屏2025-06-21 16.09.21" id="243" name="Google Shape;243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635" y="2516505"/>
            <a:ext cx="5385600" cy="3419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Visualization EU</a:t>
            </a:r>
            <a:endParaRPr/>
          </a:p>
        </p:txBody>
      </p:sp>
      <p:sp>
        <p:nvSpPr>
          <p:cNvPr id="249" name="Google Shape;249;p3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Normality of growth rate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截屏2025-06-21 16.09.53" id="250" name="Google Shape;25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771140"/>
            <a:ext cx="5385600" cy="329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截屏2025-06-21 16.10.17" id="251" name="Google Shape;251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0485" y="2771140"/>
            <a:ext cx="5385600" cy="3345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Visualization EU</a:t>
            </a:r>
            <a:endParaRPr/>
          </a:p>
        </p:txBody>
      </p:sp>
      <p:sp>
        <p:nvSpPr>
          <p:cNvPr id="257" name="Google Shape;257;p3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Scatter Plot</a:t>
            </a:r>
            <a:endParaRPr/>
          </a:p>
        </p:txBody>
      </p:sp>
      <p:pic>
        <p:nvPicPr>
          <p:cNvPr descr="截屏2025-06-21 16.36.59" id="258" name="Google Shape;25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9965" y="2412365"/>
            <a:ext cx="7874000" cy="134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截屏2025-06-21 16.37.17" id="259" name="Google Shape;259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9965" y="3969385"/>
            <a:ext cx="5177155" cy="27412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截屏2025-06-21 16.37.38" id="260" name="Google Shape;260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15075" y="4291965"/>
            <a:ext cx="5177155" cy="2566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Japan Datasets</a:t>
            </a:r>
            <a:endParaRPr/>
          </a:p>
        </p:txBody>
      </p:sp>
      <p:sp>
        <p:nvSpPr>
          <p:cNvPr id="266" name="Google Shape;266;p4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Source: Cabinet Office Japan (内閣府) and Family Income and Expenditure Survey (e-Stat)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Description: Quarterly macroeconomic data for Japan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Time Series: 1994–2023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Japan Dataset</a:t>
            </a:r>
            <a:endParaRPr/>
          </a:p>
        </p:txBody>
      </p:sp>
      <p:sp>
        <p:nvSpPr>
          <p:cNvPr id="272" name="Google Shape;272;p4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Consumption: Household consumption expenditure (from Family Income and Expenditure Survey - 家計調査)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Housing Wealth: Fixed assets (housing component) from National Accounts (SNA)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Stock Market Wealth: Household financial assets (specifically "stocks") from National Accounts (SNA)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Income: Compensation of employees from National Accounts (SNA)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Descriptive Statistics Japan</a:t>
            </a:r>
            <a:endParaRPr/>
          </a:p>
        </p:txBody>
      </p:sp>
      <p:sp>
        <p:nvSpPr>
          <p:cNvPr id="278" name="Google Shape;278;p4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Indicator</a:t>
            </a:r>
            <a:endParaRPr/>
          </a:p>
        </p:txBody>
      </p:sp>
      <p:pic>
        <p:nvPicPr>
          <p:cNvPr descr="截屏2025-06-21 15.56.33" id="279" name="Google Shape;27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2395" y="2921635"/>
            <a:ext cx="6883400" cy="2159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截屏2025-06-21 15.56.43" id="280" name="Google Shape;280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65795" y="3074035"/>
            <a:ext cx="2336800" cy="200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Descriptive Statistics Japan</a:t>
            </a:r>
            <a:endParaRPr/>
          </a:p>
        </p:txBody>
      </p:sp>
      <p:sp>
        <p:nvSpPr>
          <p:cNvPr id="286" name="Google Shape;286;p4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Growth Rate</a:t>
            </a:r>
            <a:endParaRPr/>
          </a:p>
        </p:txBody>
      </p:sp>
      <p:pic>
        <p:nvPicPr>
          <p:cNvPr descr="截屏2025-06-21 15.58.02" id="287" name="Google Shape;28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200" y="2947035"/>
            <a:ext cx="7683500" cy="210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截屏2025-06-21 15.58.12" id="288" name="Google Shape;288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12860" y="3099435"/>
            <a:ext cx="2857500" cy="19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66" name="Google Shape;166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wonder about do household consume more when their wealth increases?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expect to identify a positive relationship between consumption and wealth by using 20 EU zone countries and Japan datasets to regress.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Visualization Japan</a:t>
            </a:r>
            <a:endParaRPr/>
          </a:p>
        </p:txBody>
      </p:sp>
      <p:sp>
        <p:nvSpPr>
          <p:cNvPr id="294" name="Google Shape;294;p4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Time Series Plot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截屏2025-06-21 16.13.01" id="295" name="Google Shape;29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8110" y="2218690"/>
            <a:ext cx="6875780" cy="4218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Visualization Japan</a:t>
            </a:r>
            <a:endParaRPr/>
          </a:p>
        </p:txBody>
      </p:sp>
      <p:sp>
        <p:nvSpPr>
          <p:cNvPr id="301" name="Google Shape;301;p4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Quarter-on-Quarter % Change</a:t>
            </a:r>
            <a:endParaRPr/>
          </a:p>
        </p:txBody>
      </p:sp>
      <p:pic>
        <p:nvPicPr>
          <p:cNvPr descr="截屏2025-06-21 16.15.01" id="302" name="Google Shape;30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7190" y="2322830"/>
            <a:ext cx="8898255" cy="385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Visualization Japan</a:t>
            </a:r>
            <a:endParaRPr/>
          </a:p>
        </p:txBody>
      </p:sp>
      <p:sp>
        <p:nvSpPr>
          <p:cNvPr id="308" name="Google Shape;308;p4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Quarter-on-Quarter % Change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截屏2025-06-21 16.15.32" id="309" name="Google Shape;30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8655" y="2584450"/>
            <a:ext cx="8314690" cy="3592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Visualization Japan</a:t>
            </a:r>
            <a:endParaRPr/>
          </a:p>
        </p:txBody>
      </p:sp>
      <p:sp>
        <p:nvSpPr>
          <p:cNvPr id="315" name="Google Shape;315;p4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Explain for the ecnomic shock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Post-Bubble Stagnation (Late 1990s)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2008 Global Financial Crisis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COVID-19 Pandemic (2020)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Visualization Japan</a:t>
            </a:r>
            <a:endParaRPr/>
          </a:p>
        </p:txBody>
      </p:sp>
      <p:sp>
        <p:nvSpPr>
          <p:cNvPr id="321" name="Google Shape;321;p4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Implications: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Japanese consumer behavior is still strongly income-driven. Wealth effects (from asset appreciation) appear limited.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real estate as a safer household asset class.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financial markets are highly sensitive to global and domestic shocks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short-term policy success, but the sustainability of this recovery remains uncertain.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Visualization Japan</a:t>
            </a:r>
            <a:endParaRPr/>
          </a:p>
        </p:txBody>
      </p:sp>
      <p:sp>
        <p:nvSpPr>
          <p:cNvPr id="327" name="Google Shape;327;p4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Normality</a:t>
            </a:r>
            <a:endParaRPr/>
          </a:p>
        </p:txBody>
      </p:sp>
      <p:pic>
        <p:nvPicPr>
          <p:cNvPr descr="截屏2025-06-21 16.22.24" id="328" name="Google Shape;32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456180"/>
            <a:ext cx="5339080" cy="33362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截屏2025-06-21 16.22.37" id="329" name="Google Shape;329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43650" y="2386965"/>
            <a:ext cx="5666740" cy="3475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Visualization Japan</a:t>
            </a:r>
            <a:endParaRPr/>
          </a:p>
        </p:txBody>
      </p:sp>
      <p:sp>
        <p:nvSpPr>
          <p:cNvPr id="335" name="Google Shape;335;p5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Normality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截屏2025-06-21 16.23.36" id="336" name="Google Shape;33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650" y="2454910"/>
            <a:ext cx="5553075" cy="34588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截屏2025-06-21 16.24.08" id="337" name="Google Shape;337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2725" y="2381885"/>
            <a:ext cx="5713095" cy="3604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Visualization Japan</a:t>
            </a:r>
            <a:endParaRPr/>
          </a:p>
        </p:txBody>
      </p:sp>
      <p:sp>
        <p:nvSpPr>
          <p:cNvPr id="343" name="Google Shape;343;p5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Normality: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Household Consumption:a generally stable level of household consumption with a few years of stronger spending.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Fixed Asset: fixed assets (mainly housing wealth) remained relatively steady over time, with moderate variation.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Stock Asset:occasional spikes in financial asset holdings, but most years show modest stock wealth.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Employment Income:labor income is relatively consistent across years, with a few outlier years of higher income likely due to economic upturns or wage policy changes.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Visualization Japan</a:t>
            </a:r>
            <a:endParaRPr/>
          </a:p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Growth Rate of Log-Differenced</a:t>
            </a:r>
            <a:endParaRPr/>
          </a:p>
        </p:txBody>
      </p:sp>
      <p:pic>
        <p:nvPicPr>
          <p:cNvPr descr="截屏2025-06-21 16.33.08" id="350" name="Google Shape;35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718435"/>
            <a:ext cx="5855335" cy="34588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截屏2025-06-21 16.33.37" id="351" name="Google Shape;351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6205" y="2778125"/>
            <a:ext cx="5493385" cy="3339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Visualization Japan</a:t>
            </a:r>
            <a:endParaRPr/>
          </a:p>
        </p:txBody>
      </p:sp>
      <p:sp>
        <p:nvSpPr>
          <p:cNvPr id="357" name="Google Shape;357;p5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Growth Rate of Log-Differenced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截屏2025-06-21 16.34.36" id="358" name="Google Shape;35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770" y="2320290"/>
            <a:ext cx="5630545" cy="3362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截屏2025-06-21 16.34.49" id="359" name="Google Shape;359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0315" y="2320290"/>
            <a:ext cx="5743575" cy="3468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Definition</a:t>
            </a:r>
            <a:endParaRPr/>
          </a:p>
        </p:txBody>
      </p:sp>
      <p:sp>
        <p:nvSpPr>
          <p:cNvPr id="172" name="Google Shape;172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Wealth: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Fixed asset value</a:t>
            </a:r>
            <a:r>
              <a:rPr lang="en-US"/>
              <a:t>: the worth of long-term physical assets owned by the household, such as a house, car, or land.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Stock market financial assets:</a:t>
            </a:r>
            <a:r>
              <a:rPr lang="en-US"/>
              <a:t>instruments like stocks, bonds, mutual funds, and ETFs that individuals or institutions invest in through financial markets.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Employee compensation or income:</a:t>
            </a:r>
            <a:r>
              <a:rPr lang="en-US"/>
              <a:t> total earnings an individual receives from employment,</a:t>
            </a:r>
            <a:endParaRPr/>
          </a:p>
          <a:p>
            <a:pPr indent="-68579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Consumption is  consumption of household(s).</a:t>
            </a:r>
            <a:endParaRPr/>
          </a:p>
          <a:p>
            <a:pPr indent="-68579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68579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68579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Visualization Japan</a:t>
            </a:r>
            <a:endParaRPr/>
          </a:p>
        </p:txBody>
      </p:sp>
      <p:sp>
        <p:nvSpPr>
          <p:cNvPr id="365" name="Google Shape;365;p5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Growth Rate of Log-Differenced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Household Consumption:occasional years of stronger positive growth, but overall variability is low.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Fixed Asset:housing-related wealth changes are gradual and stable over time.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Stock Asset:the high volatility of financial assets.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Employment Income:stable, incremental increases in labor income, consistent with macroeconomic trends in wages.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Visualization Japan</a:t>
            </a:r>
            <a:endParaRPr/>
          </a:p>
        </p:txBody>
      </p:sp>
      <p:sp>
        <p:nvSpPr>
          <p:cNvPr id="371" name="Google Shape;371;p5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Scatter Plot</a:t>
            </a:r>
            <a:endParaRPr/>
          </a:p>
        </p:txBody>
      </p:sp>
      <p:pic>
        <p:nvPicPr>
          <p:cNvPr descr="截屏2025-06-21 16.41.24" id="372" name="Google Shape;37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9525" y="2376170"/>
            <a:ext cx="4790440" cy="4075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Visualization Japan</a:t>
            </a:r>
            <a:endParaRPr/>
          </a:p>
        </p:txBody>
      </p:sp>
      <p:sp>
        <p:nvSpPr>
          <p:cNvPr id="378" name="Google Shape;378;p5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Scatter Plot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截屏2025-06-21 16.41.50" id="379" name="Google Shape;37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135" y="2402840"/>
            <a:ext cx="5504815" cy="28695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截屏2025-06-21 16.42.17" id="380" name="Google Shape;380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8400" y="2402840"/>
            <a:ext cx="5763260" cy="2869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Visualization Japan</a:t>
            </a:r>
            <a:endParaRPr/>
          </a:p>
        </p:txBody>
      </p:sp>
      <p:sp>
        <p:nvSpPr>
          <p:cNvPr id="386" name="Google Shape;386;p5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Log</a:t>
            </a:r>
            <a:endParaRPr/>
          </a:p>
        </p:txBody>
      </p:sp>
      <p:pic>
        <p:nvPicPr>
          <p:cNvPr descr="截屏2025-06-21 16.44.13" id="387" name="Google Shape;38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4405" y="2264410"/>
            <a:ext cx="5346700" cy="2860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截屏2025-06-21 16.44.45" id="388" name="Google Shape;388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5410" y="2381250"/>
            <a:ext cx="5493385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Comparison between Japan and EU</a:t>
            </a:r>
            <a:endParaRPr/>
          </a:p>
        </p:txBody>
      </p:sp>
      <p:sp>
        <p:nvSpPr>
          <p:cNvPr id="394" name="Google Shape;394;p5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截屏2025-06-21 17.33.21" id="395" name="Google Shape;39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480" y="1691005"/>
            <a:ext cx="9927590" cy="44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Comparison between Japan and EU</a:t>
            </a:r>
            <a:endParaRPr/>
          </a:p>
        </p:txBody>
      </p:sp>
      <p:pic>
        <p:nvPicPr>
          <p:cNvPr descr="截屏2025-06-21 17.33.50" id="401" name="Google Shape;40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390" y="1405255"/>
            <a:ext cx="11604625" cy="5044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Comparison between Japan and EU</a:t>
            </a:r>
            <a:endParaRPr/>
          </a:p>
        </p:txBody>
      </p:sp>
      <p:sp>
        <p:nvSpPr>
          <p:cNvPr id="407" name="Google Shape;407;p6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截屏2025-06-21 16.47.30" id="408" name="Google Shape;408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835" y="2743835"/>
            <a:ext cx="1083310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Regression</a:t>
            </a:r>
            <a:endParaRPr/>
          </a:p>
        </p:txBody>
      </p:sp>
      <p:pic>
        <p:nvPicPr>
          <p:cNvPr descr="截屏2025-06-21 16.52.47" id="414" name="Google Shape;414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1550" y="1494790"/>
            <a:ext cx="8882380" cy="5363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Regression</a:t>
            </a:r>
            <a:endParaRPr/>
          </a:p>
        </p:txBody>
      </p:sp>
      <p:sp>
        <p:nvSpPr>
          <p:cNvPr id="420" name="Google Shape;420;p6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截屏2025-06-21 16.54.09" id="421" name="Google Shape;421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691005"/>
            <a:ext cx="10972800" cy="45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Regression Eu</a:t>
            </a:r>
            <a:endParaRPr/>
          </a:p>
        </p:txBody>
      </p:sp>
      <p:sp>
        <p:nvSpPr>
          <p:cNvPr id="427" name="Google Shape;427;p6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Modeling of Long-run (log)</a:t>
            </a:r>
            <a:endParaRPr/>
          </a:p>
        </p:txBody>
      </p:sp>
      <p:pic>
        <p:nvPicPr>
          <p:cNvPr descr="截屏2025-06-21 17.01.36" id="428" name="Google Shape;428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0610" y="2463800"/>
            <a:ext cx="6981190" cy="390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Github </a:t>
            </a:r>
            <a:endParaRPr/>
          </a:p>
        </p:txBody>
      </p:sp>
      <p:sp>
        <p:nvSpPr>
          <p:cNvPr id="178" name="Google Shape;178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Link to Our project github: https://github.com/Graspp-25-Spring/graspp-25S-Wealth-Consumption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Regression Eu</a:t>
            </a:r>
            <a:endParaRPr/>
          </a:p>
        </p:txBody>
      </p:sp>
      <p:sp>
        <p:nvSpPr>
          <p:cNvPr id="434" name="Google Shape;434;p6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Modeling of Long-run (log)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截屏2025-06-21 17.02.56" id="435" name="Google Shape;43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0780" y="2431415"/>
            <a:ext cx="5916295" cy="4290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Regression Eu</a:t>
            </a:r>
            <a:endParaRPr/>
          </a:p>
        </p:txBody>
      </p:sp>
      <p:sp>
        <p:nvSpPr>
          <p:cNvPr id="441" name="Google Shape;441;p6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截屏2025-06-21 17.04.01" id="442" name="Google Shape;442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3425" y="1691005"/>
            <a:ext cx="10025380" cy="40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Regression Eu</a:t>
            </a:r>
            <a:endParaRPr/>
          </a:p>
        </p:txBody>
      </p:sp>
      <p:sp>
        <p:nvSpPr>
          <p:cNvPr id="448" name="Google Shape;448;p6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Modeling of Short-run (log-diff)</a:t>
            </a:r>
            <a:endParaRPr/>
          </a:p>
        </p:txBody>
      </p:sp>
      <p:pic>
        <p:nvPicPr>
          <p:cNvPr descr="截屏2025-06-21 17.12.32" id="449" name="Google Shape;449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9350" y="2822575"/>
            <a:ext cx="9893300" cy="287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Regression Eu</a:t>
            </a:r>
            <a:endParaRPr/>
          </a:p>
        </p:txBody>
      </p:sp>
      <p:pic>
        <p:nvPicPr>
          <p:cNvPr descr="截屏2025-06-21 17.13.26" id="455" name="Google Shape;455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7710" y="1508760"/>
            <a:ext cx="7378700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Regression Eu</a:t>
            </a:r>
            <a:endParaRPr/>
          </a:p>
        </p:txBody>
      </p:sp>
      <p:pic>
        <p:nvPicPr>
          <p:cNvPr descr="截屏2025-06-21 17.14.05" id="461" name="Google Shape;461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6670" y="1281430"/>
            <a:ext cx="8724900" cy="542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截屏2025-06-21 17.14.28" id="462" name="Google Shape;462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3540" y="6350000"/>
            <a:ext cx="5288280" cy="5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Regression Eu</a:t>
            </a:r>
            <a:br>
              <a:rPr lang="en-US"/>
            </a:br>
            <a:endParaRPr/>
          </a:p>
        </p:txBody>
      </p:sp>
      <p:pic>
        <p:nvPicPr>
          <p:cNvPr descr="截屏2025-06-21 17.15.03" id="468" name="Google Shape;468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4475" y="1093470"/>
            <a:ext cx="8296910" cy="508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Regression Eu</a:t>
            </a:r>
            <a:endParaRPr/>
          </a:p>
        </p:txBody>
      </p:sp>
      <p:pic>
        <p:nvPicPr>
          <p:cNvPr descr="截屏2025-06-21 17.15.38" id="474" name="Google Shape;474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805" y="1422400"/>
            <a:ext cx="10961370" cy="484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Regression Japan</a:t>
            </a:r>
            <a:endParaRPr/>
          </a:p>
        </p:txBody>
      </p:sp>
      <p:sp>
        <p:nvSpPr>
          <p:cNvPr id="480" name="Google Shape;480;p7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Modeling of Long-run</a:t>
            </a:r>
            <a:endParaRPr/>
          </a:p>
        </p:txBody>
      </p:sp>
      <p:pic>
        <p:nvPicPr>
          <p:cNvPr descr="截屏2025-06-21 17.17.20" id="481" name="Google Shape;481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4870" y="2403475"/>
            <a:ext cx="6686550" cy="445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Regression Japan</a:t>
            </a:r>
            <a:endParaRPr/>
          </a:p>
        </p:txBody>
      </p:sp>
      <p:pic>
        <p:nvPicPr>
          <p:cNvPr descr="截屏2025-06-21 17.18.31" id="487" name="Google Shape;487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4255" y="2730500"/>
            <a:ext cx="6375400" cy="139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截屏2025-06-21 17.18.42" id="488" name="Google Shape;488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4120" y="2730500"/>
            <a:ext cx="2334895" cy="1249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Regression Japan</a:t>
            </a:r>
            <a:endParaRPr/>
          </a:p>
        </p:txBody>
      </p:sp>
      <p:pic>
        <p:nvPicPr>
          <p:cNvPr descr="截屏2025-06-21 17.19.58" id="494" name="Google Shape;494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4565" y="1559560"/>
            <a:ext cx="7722870" cy="4882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EU Datasets</a:t>
            </a:r>
            <a:endParaRPr/>
          </a:p>
        </p:txBody>
      </p:sp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Source: ECB(European Central Bank)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Description: Quarterly private consumption data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Countries: 20 EU zone countries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Time Series: ranges from April 1995 to December 2024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Regression Japan</a:t>
            </a:r>
            <a:endParaRPr/>
          </a:p>
        </p:txBody>
      </p:sp>
      <p:pic>
        <p:nvPicPr>
          <p:cNvPr descr="截屏2025-06-21 17.20.36" id="500" name="Google Shape;500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6115" y="1691005"/>
            <a:ext cx="7277735" cy="4658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Regression Japan</a:t>
            </a:r>
            <a:endParaRPr/>
          </a:p>
        </p:txBody>
      </p:sp>
      <p:pic>
        <p:nvPicPr>
          <p:cNvPr descr="截屏2025-06-21 17.22.58" id="506" name="Google Shape;506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5665" y="1691005"/>
            <a:ext cx="7900670" cy="492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Regression Japan</a:t>
            </a:r>
            <a:endParaRPr/>
          </a:p>
        </p:txBody>
      </p:sp>
      <p:pic>
        <p:nvPicPr>
          <p:cNvPr descr="截屏2025-06-21 17.23.23" id="512" name="Google Shape;512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4630" y="1777365"/>
            <a:ext cx="8756650" cy="5080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Regression Japan</a:t>
            </a:r>
            <a:endParaRPr/>
          </a:p>
        </p:txBody>
      </p:sp>
      <p:sp>
        <p:nvSpPr>
          <p:cNvPr id="518" name="Google Shape;518;p7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Modeling of Short-run</a:t>
            </a:r>
            <a:endParaRPr/>
          </a:p>
        </p:txBody>
      </p:sp>
      <p:pic>
        <p:nvPicPr>
          <p:cNvPr descr="截屏2025-06-21 17.23.58" id="519" name="Google Shape;519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5835" y="2314575"/>
            <a:ext cx="7889875" cy="43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Regression Japan</a:t>
            </a:r>
            <a:endParaRPr/>
          </a:p>
        </p:txBody>
      </p:sp>
      <p:pic>
        <p:nvPicPr>
          <p:cNvPr descr="截屏2025-06-21 17.24.30" id="525" name="Google Shape;525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7435" y="1691005"/>
            <a:ext cx="7136765" cy="43033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截屏2025-06-21 17.27.18" id="526" name="Google Shape;526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17090" y="5969000"/>
            <a:ext cx="5626100" cy="88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Regression Japan</a:t>
            </a:r>
            <a:endParaRPr/>
          </a:p>
        </p:txBody>
      </p:sp>
      <p:pic>
        <p:nvPicPr>
          <p:cNvPr descr="截屏2025-06-21 17.27.48" id="532" name="Google Shape;532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1115" y="1930400"/>
            <a:ext cx="7625715" cy="3745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8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Regression Japan</a:t>
            </a:r>
            <a:endParaRPr/>
          </a:p>
        </p:txBody>
      </p:sp>
      <p:pic>
        <p:nvPicPr>
          <p:cNvPr descr="截屏2025-06-21 17.28.07" id="538" name="Google Shape;538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691005"/>
            <a:ext cx="7169150" cy="4970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Regression Japan</a:t>
            </a:r>
            <a:endParaRPr/>
          </a:p>
        </p:txBody>
      </p:sp>
      <p:pic>
        <p:nvPicPr>
          <p:cNvPr descr="截屏2025-06-21 17.29.56" id="544" name="Google Shape;544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1735" y="1917065"/>
            <a:ext cx="6090285" cy="41802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截屏2025-06-21 17.29.35" id="545" name="Google Shape;545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4700" y="2173605"/>
            <a:ext cx="5067300" cy="78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8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Regression Japan</a:t>
            </a:r>
            <a:endParaRPr/>
          </a:p>
        </p:txBody>
      </p:sp>
      <p:pic>
        <p:nvPicPr>
          <p:cNvPr descr="截屏2025-06-21 17.30.39" id="551" name="Google Shape;551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6945" y="1917065"/>
            <a:ext cx="9860915" cy="2648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8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Regression Japan</a:t>
            </a:r>
            <a:endParaRPr/>
          </a:p>
        </p:txBody>
      </p:sp>
      <p:sp>
        <p:nvSpPr>
          <p:cNvPr id="557" name="Google Shape;557;p8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Regression with Lagged Dependent Variable (AR(1) Model)</a:t>
            </a:r>
            <a:endParaRPr/>
          </a:p>
        </p:txBody>
      </p:sp>
      <p:pic>
        <p:nvPicPr>
          <p:cNvPr descr="截屏2025-06-21 17.31.14" id="558" name="Google Shape;558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5235" y="2339975"/>
            <a:ext cx="7747000" cy="4364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Descriptive Statistics EU</a:t>
            </a:r>
            <a:endParaRPr/>
          </a:p>
        </p:txBody>
      </p:sp>
      <p:sp>
        <p:nvSpPr>
          <p:cNvPr id="190" name="Google Shape;190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Indicator</a:t>
            </a:r>
            <a:endParaRPr/>
          </a:p>
        </p:txBody>
      </p:sp>
      <p:pic>
        <p:nvPicPr>
          <p:cNvPr descr="截屏2025-06-21 15.50.56" id="191" name="Google Shape;19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0175" y="2820035"/>
            <a:ext cx="7315200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8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Finding and Summary</a:t>
            </a:r>
            <a:endParaRPr/>
          </a:p>
        </p:txBody>
      </p:sp>
      <p:pic>
        <p:nvPicPr>
          <p:cNvPr descr="截屏2025-06-21 17.34.44" id="564" name="Google Shape;564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300" y="1844675"/>
            <a:ext cx="11823700" cy="26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8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Finding and Summary</a:t>
            </a:r>
            <a:endParaRPr/>
          </a:p>
        </p:txBody>
      </p:sp>
      <p:pic>
        <p:nvPicPr>
          <p:cNvPr descr="截屏2025-06-21 17.31.52" id="570" name="Google Shape;570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532380"/>
            <a:ext cx="11036300" cy="20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8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Finding and Summary</a:t>
            </a:r>
            <a:endParaRPr/>
          </a:p>
        </p:txBody>
      </p:sp>
      <p:pic>
        <p:nvPicPr>
          <p:cNvPr descr="截屏2025-06-21 17.36.24" id="576" name="Google Shape;576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885950"/>
            <a:ext cx="7988300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Finding and Summary</a:t>
            </a:r>
            <a:endParaRPr/>
          </a:p>
        </p:txBody>
      </p:sp>
      <p:sp>
        <p:nvSpPr>
          <p:cNvPr id="582" name="Google Shape;582;p8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EU: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Household consumption exhibits a steady upward trend over time, closely tracking the rise in employment income and housing wealth.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A sharp decline in 2020, followed by a swift rebound, reflects the consumption shock caused by the COVID-19 pandemic and subsequent recovery.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In the long-run model: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Employment income, housing wealth, and financial assets are all positively and significantly associated with household consumption.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Among these, income has the largest and most statistically robust effect, indicating a strong long-run income-consumption linkage.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The long-run marginal propensity to consume (MPC) out of income is notably higher than that from either form of wealth.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In the short-run model: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Only housing wealth growth is significantly correlated with changes in consumption.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Changes in income and financial wealth do not exhibit significant short-term impacts on consumption growth.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8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Finding and Summary</a:t>
            </a:r>
            <a:endParaRPr/>
          </a:p>
        </p:txBody>
      </p:sp>
      <p:sp>
        <p:nvSpPr>
          <p:cNvPr id="588" name="Google Shape;588;p8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Japan: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 the short-run model, stock market wealth (financial assets) has a statistically significant positive effect on household consumption, suggesting capital gains may directly influence consumer behavior.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Although housing wealth has a relatively larger coefficient, it is not statistically significant, implying that short-run consumption is less responsive to real estate fluctuations.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Employment income shows no significant short-run effect, possibly reflecting Japan’s stable and slowly adjusting wage system.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short-run MPC from financial wealth is larger than that from income, indicating a stronger sensitivity of consumption to asset changes in the Japanese context.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594" name="Google Shape;594;p8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Does household consume more when their wealth increases?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For EU, yes. They have Strong Long-Run Relationship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For Japan, Partially. They have Short-Run Sensitivity to Financial Wealth.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600" name="Google Shape;600;p9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 the EU, household consumption increases with household wealth in the long run, especially with stable income and rising real estate and financial asset values.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 In Japan, short-term consumption responds mainly to financial wealth, not housing or income.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9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606" name="Google Shape;606;p9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1 Wealth and Consumption ,Diego May, Gabriela Nodari and Daniel Rees, 2019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/>
              <a:t>URL:https://www.rba.gov.au/publications/bulletin/2019/mar/pdf/wealth-and-consumption.pdf</a:t>
            </a:r>
            <a:endParaRPr sz="16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2 THE HOUSING WEALTH EFFECT:THE CRUCIAL ROLES OF DEMOGRAPHICS, WEALTH DISTRIBUTION AND WEALTH SHARES, Charles W. Calomiris, Stanley D. Longhofer, William Miles, 2012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/>
              <a:t>URL: https://www.nber.org/system/files/working_papers/w17740/w17740.pdf</a:t>
            </a:r>
            <a:endParaRPr sz="16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3. Housing Wealth Effects in Japan: Evidence Based on Household Micro Data, Masahiro Horia and Takeshi Niizeki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/>
              <a:t>URL: https://www.rieti.go.jp/en/events/171214/pdf/1-2_hori_paper.pdf</a:t>
            </a:r>
            <a:endParaRPr sz="16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4 Wealth effects on consumption evidence from the euro area, Ricardo M. Sousa</a:t>
            </a:r>
            <a:endParaRPr sz="16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URL: https://www.ecb.europa.eu/pub/pdf/scpwps/ecbwp1050.pdf</a:t>
            </a:r>
            <a:endParaRPr sz="16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5 WEALTH EFFECTS AND MACROECONOMIC DYNAMICS, Daniel Cooper, Karen Dynan,2014</a:t>
            </a:r>
            <a:endParaRPr sz="16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URL: https://doi.org/10.1111/joes.12090</a:t>
            </a:r>
            <a:endParaRPr sz="1600"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9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612" name="Google Shape;612;p9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6 Housing Wealth, Financial Wealth and Consumption in China, Jie Chen, Feng Guo, Aiyong Zhu 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/>
              <a:t>URL: https://doi.org/10.1111/j.1749-124X.2009.01150.x</a:t>
            </a:r>
            <a:endParaRPr sz="16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7 How does housing wealth affect household consumption? Evidence from macro-data with special implications for China, C. Li, Y. Zhang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/>
              <a:t>URL: https://doi.org/10.1016/j.chieco.2021.101655</a:t>
            </a:r>
            <a:endParaRPr sz="16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8 COMPARING WEALTH EFFECTS:THE STOCK MARKET VERSUS THE HOUSING MARKET, Karl E. Case, John M. Quigley, Robert J. Shiller,2001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/>
              <a:t>URL: https://www.nber.org/system/files/working_papers/w8606/w8606.pdf</a:t>
            </a:r>
            <a:endParaRPr sz="16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9 Household Wealth in China, Y. Xie, Y. Jin, Chin Sociol Rev. 2015; 47(3): 203–229.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/>
              <a:t>doi: 10.1080/21620555.2015.1032158</a:t>
            </a:r>
            <a:endParaRPr sz="16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10 Analyzing the Effects of Financial and Housing Wealth on Consumption using Micro Data, Carlos Caceres, 2019</a:t>
            </a:r>
            <a:endParaRPr sz="1600"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Descriptive Statistics EU</a:t>
            </a:r>
            <a:endParaRPr/>
          </a:p>
        </p:txBody>
      </p:sp>
      <p:sp>
        <p:nvSpPr>
          <p:cNvPr id="197" name="Google Shape;197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Growth Rate</a:t>
            </a:r>
            <a:endParaRPr/>
          </a:p>
        </p:txBody>
      </p:sp>
      <p:pic>
        <p:nvPicPr>
          <p:cNvPr descr="截屏2025-06-21 15.53.29" id="198" name="Google Shape;19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9345" y="2754630"/>
            <a:ext cx="675640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截屏2025-06-21 15.53.38" id="199" name="Google Shape;19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19415" y="2952000"/>
            <a:ext cx="2095500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Visualization EU</a:t>
            </a:r>
            <a:endParaRPr/>
          </a:p>
        </p:txBody>
      </p:sp>
      <p:sp>
        <p:nvSpPr>
          <p:cNvPr id="205" name="Google Shape;205;p3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Time Series Plot</a:t>
            </a:r>
            <a:endParaRPr/>
          </a:p>
        </p:txBody>
      </p:sp>
      <p:pic>
        <p:nvPicPr>
          <p:cNvPr descr="截屏2025-06-21 16.01.21" id="206" name="Google Shape;20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4265" y="2242185"/>
            <a:ext cx="9982835" cy="4322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Visualization EU</a:t>
            </a:r>
            <a:endParaRPr/>
          </a:p>
        </p:txBody>
      </p:sp>
      <p:sp>
        <p:nvSpPr>
          <p:cNvPr id="212" name="Google Shape;212;p3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Time Series Plot</a:t>
            </a:r>
            <a:endParaRPr/>
          </a:p>
        </p:txBody>
      </p:sp>
      <p:pic>
        <p:nvPicPr>
          <p:cNvPr descr="截屏2025-06-21 16.02.42" id="213" name="Google Shape;21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5070" y="2299970"/>
            <a:ext cx="10318750" cy="4288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